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y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BB7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36" y="12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11/4/2014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0" y="685800"/>
            <a:ext cx="6858000" cy="8458200"/>
          </a:xfrm>
          <a:prstGeom prst="round2DiagRect">
            <a:avLst>
              <a:gd name="adj1" fmla="val 763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 Diagonal Corner Rectangle 11"/>
          <p:cNvSpPr/>
          <p:nvPr/>
        </p:nvSpPr>
        <p:spPr>
          <a:xfrm>
            <a:off x="609600" y="0"/>
            <a:ext cx="6248400" cy="9144000"/>
          </a:xfrm>
          <a:prstGeom prst="round2DiagRect">
            <a:avLst>
              <a:gd name="adj1" fmla="val 529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066800"/>
            <a:ext cx="5943600" cy="815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Our organization has not allowed all board members and all staff that they will travel of international level.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143000" y="2675394"/>
          <a:ext cx="4572000" cy="2049006"/>
        </p:xfrm>
        <a:graphic>
          <a:graphicData uri="http://schemas.openxmlformats.org/drawingml/2006/table">
            <a:tbl>
              <a:tblPr/>
              <a:tblGrid>
                <a:gridCol w="395436"/>
                <a:gridCol w="1127862"/>
                <a:gridCol w="329091"/>
                <a:gridCol w="312242"/>
                <a:gridCol w="1015181"/>
                <a:gridCol w="1392188"/>
              </a:tblGrid>
              <a:tr h="3320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 dirty="0" err="1">
                          <a:latin typeface="Cambria"/>
                          <a:ea typeface="Calibri"/>
                          <a:cs typeface="Times New Roman"/>
                        </a:rPr>
                        <a:t>S.No</a:t>
                      </a:r>
                      <a:r>
                        <a:rPr lang="en-IN" sz="1100" b="1" dirty="0">
                          <a:latin typeface="Cambria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Name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Age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Sex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Designation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Remuneration (in Rupees)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60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1.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Smt. Poonam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President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2.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Ankur Kumar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Vice President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Harendra Singh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 smtClean="0">
                          <a:latin typeface="Cambria"/>
                          <a:ea typeface="Calibri"/>
                          <a:cs typeface="Times New Roman"/>
                        </a:rPr>
                        <a:t>Head</a:t>
                      </a:r>
                      <a:r>
                        <a:rPr lang="en-IN" sz="1100" baseline="0" dirty="0" smtClean="0">
                          <a:latin typeface="Cambria"/>
                          <a:ea typeface="Calibri"/>
                          <a:cs typeface="Times New Roman"/>
                        </a:rPr>
                        <a:t> of NGO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 smtClean="0">
                          <a:latin typeface="Cambria"/>
                          <a:ea typeface="Calibri"/>
                          <a:cs typeface="Times New Roman"/>
                        </a:rPr>
                        <a:t>300000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 err="1">
                          <a:latin typeface="Cambria"/>
                          <a:ea typeface="Calibri"/>
                          <a:cs typeface="Times New Roman"/>
                        </a:rPr>
                        <a:t>Dharmveer</a:t>
                      </a: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 Singh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Vice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Secretary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Smt. </a:t>
                      </a:r>
                      <a:r>
                        <a:rPr lang="en-IN" sz="1100" dirty="0" err="1">
                          <a:latin typeface="Cambria"/>
                          <a:ea typeface="Calibri"/>
                          <a:cs typeface="Times New Roman"/>
                        </a:rPr>
                        <a:t>Suman</a:t>
                      </a: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1100" dirty="0" err="1">
                          <a:latin typeface="Cambria"/>
                          <a:ea typeface="Calibri"/>
                          <a:cs typeface="Times New Roman"/>
                        </a:rPr>
                        <a:t>Rathi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Treasurer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6.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 err="1">
                          <a:latin typeface="Cambria"/>
                          <a:ea typeface="Calibri"/>
                          <a:cs typeface="Times New Roman"/>
                        </a:rPr>
                        <a:t>Vishal</a:t>
                      </a: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1100" dirty="0" err="1">
                          <a:latin typeface="Cambria"/>
                          <a:ea typeface="Calibri"/>
                          <a:cs typeface="Times New Roman"/>
                        </a:rPr>
                        <a:t>Panwar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Member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7.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Km. Kavita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36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Member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NO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7" marR="56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43000" y="5352858"/>
          <a:ext cx="4572001" cy="1505142"/>
        </p:xfrm>
        <a:graphic>
          <a:graphicData uri="http://schemas.openxmlformats.org/drawingml/2006/table">
            <a:tbl>
              <a:tblPr/>
              <a:tblGrid>
                <a:gridCol w="2628682"/>
                <a:gridCol w="618074"/>
                <a:gridCol w="706548"/>
                <a:gridCol w="618697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 dirty="0">
                          <a:latin typeface="Cambria"/>
                          <a:ea typeface="Calibri"/>
                          <a:cs typeface="Times New Roman"/>
                        </a:rPr>
                        <a:t>Slab of gross salary (in Rupees) plus benefits paid to staff (per month)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 dirty="0">
                          <a:latin typeface="Cambria"/>
                          <a:ea typeface="Calibri"/>
                          <a:cs typeface="Times New Roman"/>
                        </a:rPr>
                        <a:t>Male staff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Female staff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b="1">
                          <a:latin typeface="Cambria"/>
                          <a:ea typeface="Calibri"/>
                          <a:cs typeface="Times New Roman"/>
                        </a:rPr>
                        <a:t>Total staff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Less than 5000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6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5,000 – 10,000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10,000 – 25,000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25,000 – 50,000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50,000 – 1,00,000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mbria"/>
                          <a:ea typeface="Calibri"/>
                          <a:cs typeface="Times New Roman"/>
                        </a:rPr>
                        <a:t>Greater than 1,00,000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290" marR="67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143000" y="7086600"/>
          <a:ext cx="4572000" cy="640559"/>
        </p:xfrm>
        <a:graphic>
          <a:graphicData uri="http://schemas.openxmlformats.org/drawingml/2006/table">
            <a:tbl>
              <a:tblPr/>
              <a:tblGrid>
                <a:gridCol w="1447800"/>
                <a:gridCol w="1600035"/>
                <a:gridCol w="1524165"/>
              </a:tblGrid>
              <a:tr h="1288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Gender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Paid ( Part time 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libri"/>
                          <a:ea typeface="Calibri"/>
                          <a:cs typeface="Times New Roman"/>
                        </a:rPr>
                        <a:t>Paid ( Full Time 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Male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latin typeface="Calibri"/>
                          <a:ea typeface="Calibri"/>
                          <a:cs typeface="Times New Roman"/>
                        </a:rPr>
                        <a:t>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Female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03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latin typeface="Calibri"/>
                          <a:ea typeface="Calibri"/>
                          <a:cs typeface="Times New Roman"/>
                        </a:rPr>
                        <a:t>08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27" marR="534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38200" y="1219200"/>
            <a:ext cx="6096000" cy="4300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Organization Board Members and Staff Details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Abhinav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is the organization which consists of 7 board members in the panel and 21 working staff. Table-1 shows the name of the board members in the panel with their remuneration and reimbursement details. Table-2 shows the salary structure of the 21 working staff. </a:t>
            </a:r>
            <a:endParaRPr lang="en-US" sz="1100" dirty="0" smtClean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Table-1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Panel of Board Members with remuneration and reimbursement details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en-IN" sz="1100" b="1" dirty="0" smtClean="0"/>
              <a:t>Our </a:t>
            </a:r>
            <a:r>
              <a:rPr lang="en-IN" sz="1100" b="1" dirty="0" smtClean="0"/>
              <a:t>Organization do refreshment expenses an board members: - 4000 </a:t>
            </a:r>
            <a:r>
              <a:rPr lang="en-IN" sz="1100" b="1" dirty="0" smtClean="0"/>
              <a:t>Rs</a:t>
            </a:r>
          </a:p>
          <a:p>
            <a:endParaRPr kumimoji="0" lang="en-US" sz="11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Table-2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Salary structure of working staff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143000" y="6858000"/>
            <a:ext cx="4800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Staff Detail:-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066800" y="7989838"/>
            <a:ext cx="4648200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Staff ( Per Month ) :-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Remuneration of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the highest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paid staff members :-Rs.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15000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/- , Rs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12000/-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Rs.8000/-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Remuneration of the Lowest paid staff members :- 2000/- Rs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Our organization has not allowed all </a:t>
            </a:r>
            <a:r>
              <a:rPr lang="en-US" sz="800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bord</a:t>
            </a:r>
            <a:r>
              <a:rPr lang="en-US" sz="8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members and all staff  that  they will travel of  international  level.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0" y="762000"/>
            <a:ext cx="6858000" cy="8382000"/>
          </a:xfrm>
          <a:prstGeom prst="round2DiagRect">
            <a:avLst>
              <a:gd name="adj1" fmla="val 763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 Diagonal Corner Rectangle 11"/>
          <p:cNvSpPr/>
          <p:nvPr/>
        </p:nvSpPr>
        <p:spPr>
          <a:xfrm>
            <a:off x="609600" y="0"/>
            <a:ext cx="6248400" cy="9144000"/>
          </a:xfrm>
          <a:prstGeom prst="round2DiagRect">
            <a:avLst>
              <a:gd name="adj1" fmla="val 529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990600"/>
            <a:ext cx="5943600" cy="815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914400" y="515546"/>
          <a:ext cx="5714999" cy="8323654"/>
        </p:xfrm>
        <a:graphic>
          <a:graphicData uri="http://schemas.openxmlformats.org/drawingml/2006/table">
            <a:tbl>
              <a:tblPr/>
              <a:tblGrid>
                <a:gridCol w="1392784"/>
                <a:gridCol w="699662"/>
                <a:gridCol w="706202"/>
                <a:gridCol w="1510487"/>
                <a:gridCol w="699662"/>
                <a:gridCol w="706202"/>
              </a:tblGrid>
              <a:tr h="1524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Book Antiqua"/>
                        </a:rPr>
                        <a:t>M/S </a:t>
                      </a:r>
                      <a:r>
                        <a:rPr lang="en-US" sz="800" b="1" i="0" u="none" strike="noStrike" dirty="0" smtClean="0">
                          <a:latin typeface="Book Antiqua"/>
                        </a:rPr>
                        <a:t>ABHINAVZ</a:t>
                      </a:r>
                      <a:endParaRPr lang="en-US" sz="800" b="1" i="0" u="none" strike="noStrike" dirty="0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VISHNU VIHAR, JANSATH ROAD, MUZAFFARNAGAR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BALANCE SHEET FOR THE YEAR ENDED 31st MARCH 2014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LIABILITIES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ASSETS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latin typeface="Book Antiqua"/>
                        </a:rPr>
                        <a:t>FIXED ASSETS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sng" strike="noStrike">
                        <a:latin typeface="Book Antiqua"/>
                      </a:endParaRPr>
                    </a:p>
                  </a:txBody>
                  <a:tcPr marL="2614" marR="2614" marT="26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CAPITAL FUND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ISRO Assets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6,529,432.00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Opening Balance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1316175.94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A.I.S.T.T. Center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71,500.00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Add: Excess of Income 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UPHSDP Project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51120.00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Over Expenditure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36,751.00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1,352,926.94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SIFPSA Project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75,670.00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Head Office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2,524,235.16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9,251,957.16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Grant from ISRO for Capital Project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6,529,432.00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(As per Schedule 3)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Grant From MFPI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550,000.00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Land (Lease Hold)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-  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Grant From MDA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3,046,004.00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Building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2,750,446.00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Grant from SIFPSA for Assets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75,670.00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INVESTMENTS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FDR With PNB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46,700.00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CURRENT LIABILITIES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EXPENSES PAYABLE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CURRENT ASSETS LOANS &amp;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Swajaldhara (As  per Schedule 1)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1,166,000.00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ADVANCE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sng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SIFPSA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356,757.00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Accrued Income swajaldhara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   1,271,575.50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ILCS Implementation 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1,105,000.00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BPCL Security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1,600.00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ILCS Project Maintenance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41,469.00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TDS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57,655.00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ILCS Workshop Exps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435,000.00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TDS Recoverable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42,968.00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ILCS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1,378,905.00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4,483,131.00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TDS Recoverable (F.Y. 2013-14)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23076.00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Security with MDA Deptt.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193,199.00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1,590,073.50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SUNDRY CREDITORS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ILCS &amp; MDA (As per schedule 2)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140,474.00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ADVANCE TO OTHERS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89,190.00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CASH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GRANT FOR NEXT YEAR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H.O.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547.60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547.60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SIFPSA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175,362.50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175,362.50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BANK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B.O.B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717.50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Audit Fees Payable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9,000.00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PNB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3,395.44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Salary Payable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4,674.00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HDFC Bank 46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3,460.39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O.B.C.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1,000.00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HDFC Bank 25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3,895.35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12,468.68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SIFPSA PROJECT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PNB Bank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235,599.50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Accrued Income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333,628.00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569,227.50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ILCS PROJECT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Accrued Income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1,995,050.00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ATMA PROJECT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Accrued Income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61,014.00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TOTAL </a:t>
                      </a:r>
                    </a:p>
                  </a:txBody>
                  <a:tcPr marL="2614" marR="2614" marT="261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16,366,674.44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TOTAL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16,366,674.44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As per our seprate report of even date attached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ABHINAV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FOR NITIN BHARAT &amp; CO.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         CHARTERED ACCOUNTANTS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SECREATARY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(NITIN AGARWAL)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PARTNER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DATED:    08.08.2014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M.NO  406387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PLACE: MUZAFFARNAGAR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Book Antiqua"/>
                        </a:rPr>
                        <a:t>                    F R NO. 013480C </a:t>
                      </a:r>
                    </a:p>
                  </a:txBody>
                  <a:tcPr marL="2614" marR="2614" marT="26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0" y="762000"/>
            <a:ext cx="6858000" cy="8382000"/>
          </a:xfrm>
          <a:prstGeom prst="round2DiagRect">
            <a:avLst>
              <a:gd name="adj1" fmla="val 763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 Diagonal Corner Rectangle 11"/>
          <p:cNvSpPr/>
          <p:nvPr/>
        </p:nvSpPr>
        <p:spPr>
          <a:xfrm>
            <a:off x="609600" y="0"/>
            <a:ext cx="6248400" cy="9144000"/>
          </a:xfrm>
          <a:prstGeom prst="round2DiagRect">
            <a:avLst>
              <a:gd name="adj1" fmla="val 529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990600"/>
            <a:ext cx="5943600" cy="815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399" y="381000"/>
          <a:ext cx="5867401" cy="8458182"/>
        </p:xfrm>
        <a:graphic>
          <a:graphicData uri="http://schemas.openxmlformats.org/drawingml/2006/table">
            <a:tbl>
              <a:tblPr/>
              <a:tblGrid>
                <a:gridCol w="2154563"/>
                <a:gridCol w="820756"/>
                <a:gridCol w="2045269"/>
                <a:gridCol w="79009"/>
                <a:gridCol w="767804"/>
              </a:tblGrid>
              <a:tr h="1461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M/S ABHINAV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1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VISHNU VIHAR, JANSATH ROAD, MUZAFFARNAGAR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1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INCOME &amp; EXPENDITURE ACCOUNT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1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FOR THE YEAR ENDED 31st MARCH 2014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1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EXPENDITURE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INCOME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Flush and Pride Compain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221,295.00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Donation recd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112,000.00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Flush and Pride Running &amp; Maint.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506,700.00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Flush and Pride Compain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500,130.00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Abhinav Health Post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132,426.00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Arise Training Center Fees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362,550.00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Computer Repair &amp; Maintenance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9,540.00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Interest From Bank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2,947.09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Advertising &amp; Marketing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35,880.00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Membership Fees Received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35,300.00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Arise Training Center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352,905.00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Abhinav Health Post User Charges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80,750.00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Audit Fees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9,000.00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Food Processing &amp; Training Center Fees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180,000.00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Bank Charges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1,027.70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Grant From Duda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2100000.00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Food Prossing &amp; Training Center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216,853.00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Grant From ILCS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1995050.00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Gardening Exp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16,325.00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Community Awareness Camp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10,000.00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Consultancy Fees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300,891.00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Repair &amp; Maintenance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4,405.00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HIV &amp; AIDS Awareness Programe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16,940.00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Labour Cess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11,538.00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Misc. Exp. 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19,014.00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News Paper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3,999.00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Population Awaerness Programe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12,540.00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Postage &amp; Courier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2,718.00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Printing &amp; Stationary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8,459.00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Legal &amp; Professional Charges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24,000.00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Rent &amp; Electricity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120,000.00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Road Safety Programe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12,320.00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Staff Salary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386,850.00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Telephone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67,518.00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Toilets Cleaner Kit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48,400.00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Travelling &amp; Conveyance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32,495.00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Vat Paid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46,156.00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Vehicle Runing &amp; Maintenance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11,109.00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Watch &amp; Ward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78,000.00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ILCS Worekshop Exp.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435,000.00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ILCS Implementation Expenses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1,875,000.00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ILCS Project Expenses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302,672.39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latin typeface="Book Antiqua"/>
                        </a:rPr>
                        <a:t>To Excess of Income Over Expenditure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         36,751.00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      5,368,727.09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    5,368,727.09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ABHINAV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As per our seprate report of even date attached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                                                FOR NITIN BHARAT &amp; CO.  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                                          CHARTERED ACCOUNTANTS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SECREATARY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                                                           (NITIN AGARWAL)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14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PARTNER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DATED:    08.08.2014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                                           M.NO. 406387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2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PLACE: MUZAFFARNAGAR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                                         F R NO.  013480C </a:t>
                      </a: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latin typeface="Book Antiqua"/>
                      </a:endParaRPr>
                    </a:p>
                  </a:txBody>
                  <a:tcPr marL="2564" marR="2564" marT="2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0" y="762000"/>
            <a:ext cx="6858000" cy="8382000"/>
          </a:xfrm>
          <a:prstGeom prst="round2DiagRect">
            <a:avLst>
              <a:gd name="adj1" fmla="val 763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 Diagonal Corner Rectangle 11"/>
          <p:cNvSpPr/>
          <p:nvPr/>
        </p:nvSpPr>
        <p:spPr>
          <a:xfrm>
            <a:off x="609600" y="0"/>
            <a:ext cx="6248400" cy="9144000"/>
          </a:xfrm>
          <a:prstGeom prst="round2DiagRect">
            <a:avLst>
              <a:gd name="adj1" fmla="val 5299"/>
              <a:gd name="adj2" fmla="val 0"/>
            </a:avLst>
          </a:prstGeom>
          <a:solidFill>
            <a:srgbClr val="51B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990600"/>
            <a:ext cx="5943600" cy="815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752600" y="22326600"/>
          <a:ext cx="3429000" cy="28416743"/>
        </p:xfrm>
        <a:graphic>
          <a:graphicData uri="http://schemas.openxmlformats.org/drawingml/2006/table">
            <a:tbl>
              <a:tblPr/>
              <a:tblGrid>
                <a:gridCol w="1034754"/>
                <a:gridCol w="393303"/>
                <a:gridCol w="374574"/>
                <a:gridCol w="969207"/>
                <a:gridCol w="454170"/>
                <a:gridCol w="202992"/>
              </a:tblGrid>
              <a:tr h="11570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Book Antiqua"/>
                        </a:rPr>
                        <a:t>M/S ABHINAV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36059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VISHNU VIHAR, JANSATH ROAD, MUZAFFARNAGAR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12056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RECEIPT &amp; PAYMENT A/C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24058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FOR THE YEAR ENDED 31st MARCH 2014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RECEIPTS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PAYMENTS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 OPENING BALANCE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58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CASH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Computer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4,450.00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Head Office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5,339.99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5,339.99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Internet Modem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1,850.00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BANK A/C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Inverter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20,700.00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CCTV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58,635.00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Bank of Baroda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678.50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Audit Fees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18,000.00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HDFC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5,600.65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Abhinav Health Post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132,426.00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PNB ILCS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10,917.00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Repair &amp; Maintenance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4,405.00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06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PNB 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   785.14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Advertising &amp; Marketing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35,880.00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06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PNB SIFSA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235,599.50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Arise Training Center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352,905.00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PNB NURSURY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2,023.00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Bank Charges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1,027.70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06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PNB ATMA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 3,598.00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259,201.79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Community Awareness Camp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10,000.00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Computer Repair &amp; Maintenance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9,540.00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Consultancy Fees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300,891.00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</a:tr>
              <a:tr h="72064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Donation recd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112,000.00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Flush and Pride Running &amp; Maint.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506,700.00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Grant From MDA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1,153,385.00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Flush and Pride Compain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221,295.00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</a:tr>
              <a:tr h="72064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Arise Training Center Fees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362,550.00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Food Prossing &amp; Training Center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216,853.00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Interest From Bank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2,947.09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Gardening Exp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16,325.00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</a:tr>
              <a:tr h="6606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Flush &amp; Pride Campaign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500,130.00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HIV &amp; AIDS Awareness Programe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16,940.00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</a:tr>
              <a:tr h="54062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Food Processing &amp; Training Center Fees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180,000.00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Labour Cess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11,538.00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Grant From DUDA, MZN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3,705,744.00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Misc. Exp.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19,014.00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Membership Fees Received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35,300.00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News Paper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3,999.00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06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To Abhinav Health Post User Charges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80,750.00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Population Awareness Program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12,540.00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Postage &amp; Courier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2,718.00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Printing &amp; Stationary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8,459.00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Legal &amp; Professional Charges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24,000.00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Rent &amp; Electricity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120,000.00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Road Safety Programe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12,320.00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Staff Salary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453,732.00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Toilet Cleaner Kit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48,400.00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Telephone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67,518.00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Travelling &amp; Conveyance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32,495.00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Vat Paid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46,156.00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6063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Vehicle Runing &amp; Maintenance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11,109.00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Watch &amp; Ward Exp.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78,000.00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TDS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23,076.00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Payment to Crediotrs &amp; exp.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508,515.00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Swajal dhara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160,000.00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ILCS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1,751,914.39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Security with MDA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57,195.00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By Community Toilets Project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767,211.00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Book Antiqua"/>
                        </a:rPr>
                        <a:t> CLOSING BALANCE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CASH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058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H.O.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547.60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BANK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058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B.O.B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   717.50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58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PNB including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3,395.44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58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O.B.C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1,000.00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58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HDFC Bank 25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3,895.35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PNB SIFPSA 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235,599.50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27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HDFC Bank 46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              3,460.39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5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57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Book Antiqua"/>
                        </a:rPr>
                        <a:t> TOTAL 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  6,397,347.87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latin typeface="Book Antiqua"/>
                        </a:rPr>
                        <a:t>AL  </a:t>
                      </a:r>
                      <a:endParaRPr lang="en-US" sz="800" b="1" i="0" u="none" strike="noStrike" dirty="0">
                        <a:latin typeface="Book Antiqua"/>
                      </a:endParaRP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Book Antiqua"/>
                        </a:rPr>
                        <a:t>        6,397,347.87 </a:t>
                      </a:r>
                    </a:p>
                  </a:txBody>
                  <a:tcPr marL="1112" marR="1112" marT="11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 ABHINAV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latin typeface="Book Antiqua"/>
                        </a:rPr>
                        <a:t>                                                   </a:t>
                      </a:r>
                      <a:r>
                        <a:rPr lang="en-US" sz="800" b="0" i="0" u="none" strike="noStrike" dirty="0">
                          <a:latin typeface="Book Antiqua"/>
                        </a:rPr>
                        <a:t>As per our </a:t>
                      </a:r>
                      <a:r>
                        <a:rPr lang="en-US" sz="800" b="0" i="0" u="none" strike="noStrike" dirty="0" err="1">
                          <a:latin typeface="Book Antiqua"/>
                        </a:rPr>
                        <a:t>seprate</a:t>
                      </a:r>
                      <a:r>
                        <a:rPr lang="en-US" sz="800" b="0" i="0" u="none" strike="noStrike" dirty="0">
                          <a:latin typeface="Book Antiqua"/>
                        </a:rPr>
                        <a:t> report of even date attached  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36059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                                            FOR NITIN BHARAT &amp; CO.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42060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Book Antiqua"/>
                        </a:rPr>
                        <a:t>                                                                                  (CHARTERED ACCOUNTANT)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24058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SECREATARY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11570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78065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(NITIN AGARWAL)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4806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PARTNER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5406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Book Antiqua"/>
                        </a:rPr>
                        <a:t>DATED:    08.08.2014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   M.NO.  406387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  <a:tr h="60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Book Antiqua"/>
                        </a:rPr>
                        <a:t>PLACE: MUZAFFARNAGAR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latin typeface="Book Antiqua"/>
                      </a:endParaRP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Book Antiqua"/>
                        </a:rPr>
                        <a:t>       F.R NO.  013480C </a:t>
                      </a:r>
                    </a:p>
                  </a:txBody>
                  <a:tcPr marL="1112" marR="1112" marT="1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10675" marR="10675" marT="5338" marB="5338">
                    <a:lnL>
                      <a:noFill/>
                    </a:ln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914400" y="609601"/>
          <a:ext cx="5867399" cy="8381999"/>
        </p:xfrm>
        <a:graphic>
          <a:graphicData uri="http://schemas.openxmlformats.org/drawingml/2006/table">
            <a:tbl>
              <a:tblPr/>
              <a:tblGrid>
                <a:gridCol w="1688031"/>
                <a:gridCol w="591624"/>
                <a:gridCol w="662185"/>
                <a:gridCol w="2100541"/>
                <a:gridCol w="825018"/>
              </a:tblGrid>
              <a:tr h="11501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M/S ABHINAV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VISHNU VIHAR, JANSATH ROAD, MUZAFFARNAGAR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RECEIPT &amp; PAYMENT A/C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FOR THE YEAR ENDED 31st MARCH 2014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RECEIPTS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PAYMENTS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AMOUNT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latin typeface="Book Antiqua"/>
                        </a:rPr>
                        <a:t> OPENING BALANCE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CASH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Computer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4,450.00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Head Office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5,339.99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    5,339.99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Internet Modem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1,850.00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BANK A/C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Inverter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20,700.00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CCTV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58,635.00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Bank of Baroda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678.50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Audit Fees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18,000.00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HDFC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 5,600.65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Abhinav Health Post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132,426.00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PNB ILCS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10,917.00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Repair &amp; Maintenance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4,405.00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PNB 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    785.14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Advertising &amp; Marketing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35,880.00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PNB SIFSA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235,599.50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Arise Training Center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352,905.00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PNB NURSURY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 2,023.00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Bank Charges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1,027.70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PNB ATMA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 3,598.00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259,201.79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Community Awareness Camp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10,000.00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Computer Repair &amp; Maintenance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9,540.00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Consultancy Fees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300,891.00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Donation recd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112,000.00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Flush and Pride Running &amp; Maint.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506,700.00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Grant From MDA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1,153,385.00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Flush and Pride Compain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221,295.00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Arise Training Center Fees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362,550.00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Food Prossing &amp; Training Center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216,853.00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Interest From Bank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2,947.09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Gardening Exp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16,325.00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Flush &amp; Pride Campaign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500,130.00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HIV &amp; AIDS Awareness Programe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16,940.00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Food Processing &amp; Training Center Fees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180,000.00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Labour Cess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11,538.00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Grant From DUDA, MZN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3,705,744.00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Misc. Exp.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19,014.00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Membership Fees Received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35,300.00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News Paper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3,999.00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To Abhinav Health Post User Charges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80,750.00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Population Awareness Program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12,540.00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Postage &amp; Courier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2,718.00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Printing &amp; Stationary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8,459.00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Legal &amp; Professional Charges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24,000.00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Rent &amp; Electricity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120,000.00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Road Safety Programe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12,320.00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Staff Salary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453,732.00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Toilet Cleaner Kit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48,400.00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Telephone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67,518.00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Travelling &amp; Conveyance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32,495.00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Vat Paid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46,156.00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Vehicle Runing &amp; Maintenance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11,109.00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Watch &amp; Ward Exp.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78,000.00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TDS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23,076.00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Payment to Crediotrs &amp; exp.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508,515.00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Swajal dhara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160,000.00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ILCS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1,751,914.39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Security with MDA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57,195.00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By Community Toilets Project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767,211.00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latin typeface="Book Antiqua"/>
                        </a:rPr>
                        <a:t> CLOSING BALANCE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CASH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H.O.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   547.60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BANK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B.O.B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   717.50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PNB including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3,395.44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O.B.C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1,000.00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HDFC Bank 25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3,895.35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PNB SIFPSA 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235,599.50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HDFC Bank 46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3,460.39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TOTAL 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 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      6,397,347.87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Book Antiqua"/>
                        </a:rPr>
                        <a:t> TOTAL 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latin typeface="Book Antiqua"/>
                        </a:rPr>
                        <a:t>              6,397,347.87 </a:t>
                      </a:r>
                    </a:p>
                  </a:txBody>
                  <a:tcPr marL="1945" marR="1945" marT="19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17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 ABHINAV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                                   As per our seprate report of even date attached  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17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                                                                  FOR NITIN BHARAT &amp; CO.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17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Book Antiqua"/>
                        </a:rPr>
                        <a:t>                                                                                  (CHARTERED ACCOUNTANT)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SECREATARY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17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(NITIN AGARWAL)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PARTNER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01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DATED:    08.08.2014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 Antiqua"/>
                        </a:rPr>
                        <a:t>          M.NO.  406387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17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Book Antiqua"/>
                        </a:rPr>
                        <a:t>PLACE: MUZAFFARNAGAR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latin typeface="Book Antiqua"/>
                      </a:endParaRP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Book Antiqua"/>
                        </a:rPr>
                        <a:t>       F.R NO.  013480C </a:t>
                      </a:r>
                    </a:p>
                  </a:txBody>
                  <a:tcPr marL="1945" marR="1945" marT="19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2014</Words>
  <Application>Microsoft Office PowerPoint</Application>
  <PresentationFormat>On-screen Show (4:3)</PresentationFormat>
  <Paragraphs>997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</dc:creator>
  <cp:lastModifiedBy>GCS</cp:lastModifiedBy>
  <cp:revision>31</cp:revision>
  <dcterms:created xsi:type="dcterms:W3CDTF">2014-11-03T06:59:03Z</dcterms:created>
  <dcterms:modified xsi:type="dcterms:W3CDTF">2014-11-04T05:40:53Z</dcterms:modified>
</cp:coreProperties>
</file>